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268" r:id="rId6"/>
    <p:sldId id="270" r:id="rId7"/>
    <p:sldId id="265" r:id="rId8"/>
    <p:sldId id="261" r:id="rId9"/>
    <p:sldId id="263" r:id="rId10"/>
    <p:sldId id="258" r:id="rId11"/>
    <p:sldId id="269" r:id="rId12"/>
    <p:sldId id="276" r:id="rId13"/>
    <p:sldId id="264" r:id="rId14"/>
    <p:sldId id="271" r:id="rId15"/>
  </p:sldIdLst>
  <p:sldSz cx="12192000" cy="6858000"/>
  <p:notesSz cx="6858000" cy="9144000"/>
  <p:embeddedFontLst>
    <p:embeddedFont>
      <p:font typeface="Abril Fatface" panose="02000503000000020003" pitchFamily="2" charset="0"/>
      <p:regular r:id="rId17"/>
    </p:embeddedFont>
    <p:embeddedFont>
      <p:font typeface="Alice" panose="020B0604020202020204" charset="0"/>
      <p:regular r:id="rId18"/>
    </p:embeddedFont>
    <p:embeddedFont>
      <p:font typeface="Montserrat Medium" panose="00000600000000000000" pitchFamily="2" charset="-52"/>
      <p:regular r:id="rId19"/>
      <p:bold r:id="rId20"/>
      <p:italic r:id="rId21"/>
      <p:boldItalic r:id="rId22"/>
    </p:embeddedFont>
    <p:embeddedFont>
      <p:font typeface="Rozha One" panose="020B0604020202020204" charset="0"/>
      <p:regular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85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8500" y="-48550"/>
            <a:ext cx="12200400" cy="6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55000"/>
          </a:blip>
          <a:srcRect b="15196"/>
          <a:stretch/>
        </p:blipFill>
        <p:spPr>
          <a:xfrm>
            <a:off x="0" y="-33175"/>
            <a:ext cx="12192000" cy="6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2604450" y="1101050"/>
            <a:ext cx="6983100" cy="405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80650" y="4902575"/>
            <a:ext cx="5630700" cy="586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788400" y="1676150"/>
            <a:ext cx="4615200" cy="281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itle and text right">
  <p:cSld name="CUSTOM_16">
    <p:bg>
      <p:bgPr>
        <a:solidFill>
          <a:schemeClr val="accen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4918988" y="2122000"/>
            <a:ext cx="55815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4919088" y="35036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accen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28425" y="18078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828413" y="3212100"/>
            <a:ext cx="5322600" cy="18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r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 amt="55000"/>
          </a:blip>
          <a:srcRect b="15196"/>
          <a:stretch/>
        </p:blipFill>
        <p:spPr>
          <a:xfrm>
            <a:off x="0" y="-33175"/>
            <a:ext cx="12192000" cy="6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63800" y="663300"/>
            <a:ext cx="11264400" cy="55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92275" y="1056675"/>
            <a:ext cx="101535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92275" y="2729898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577074" y="2729898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992275" y="4510836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4"/>
          </p:nvPr>
        </p:nvSpPr>
        <p:spPr>
          <a:xfrm>
            <a:off x="4577074" y="4510836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 idx="5"/>
          </p:nvPr>
        </p:nvSpPr>
        <p:spPr>
          <a:xfrm>
            <a:off x="992275" y="2122800"/>
            <a:ext cx="2984100" cy="60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6"/>
          </p:nvPr>
        </p:nvSpPr>
        <p:spPr>
          <a:xfrm>
            <a:off x="4577074" y="2122800"/>
            <a:ext cx="2984100" cy="60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idx="7"/>
          </p:nvPr>
        </p:nvSpPr>
        <p:spPr>
          <a:xfrm>
            <a:off x="992275" y="3903738"/>
            <a:ext cx="2984100" cy="60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8"/>
          </p:nvPr>
        </p:nvSpPr>
        <p:spPr>
          <a:xfrm>
            <a:off x="4577074" y="3903738"/>
            <a:ext cx="2984100" cy="60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9"/>
          </p:nvPr>
        </p:nvSpPr>
        <p:spPr>
          <a:xfrm>
            <a:off x="8161874" y="2729898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3"/>
          </p:nvPr>
        </p:nvSpPr>
        <p:spPr>
          <a:xfrm>
            <a:off x="8161874" y="4510836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 idx="14"/>
          </p:nvPr>
        </p:nvSpPr>
        <p:spPr>
          <a:xfrm>
            <a:off x="8161874" y="2122800"/>
            <a:ext cx="2984100" cy="60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 idx="15"/>
          </p:nvPr>
        </p:nvSpPr>
        <p:spPr>
          <a:xfrm>
            <a:off x="8161874" y="3903738"/>
            <a:ext cx="2984100" cy="60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 amt="55000"/>
          </a:blip>
          <a:srcRect b="15196"/>
          <a:stretch/>
        </p:blipFill>
        <p:spPr>
          <a:xfrm>
            <a:off x="0" y="-33175"/>
            <a:ext cx="12192000" cy="6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/>
        </p:nvSpPr>
        <p:spPr>
          <a:xfrm>
            <a:off x="0" y="953100"/>
            <a:ext cx="12192000" cy="495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73350" y="13697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73350" y="2580978"/>
            <a:ext cx="4960800" cy="280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464149" y="2570400"/>
            <a:ext cx="4961100" cy="280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4467150" y="5510013"/>
            <a:ext cx="32577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2">
            <a:alphaModFix amt="55000"/>
          </a:blip>
          <a:srcRect b="15196"/>
          <a:stretch/>
        </p:blipFill>
        <p:spPr>
          <a:xfrm>
            <a:off x="0" y="-33175"/>
            <a:ext cx="12192000" cy="6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/>
          <p:nvPr/>
        </p:nvSpPr>
        <p:spPr>
          <a:xfrm>
            <a:off x="1406400" y="967200"/>
            <a:ext cx="9379200" cy="492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2199000" y="149342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4467150" y="5510013"/>
            <a:ext cx="32577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199000" y="2759525"/>
            <a:ext cx="7794000" cy="224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bg>
      <p:bgPr>
        <a:solidFill>
          <a:schemeClr val="accen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0" y="953100"/>
            <a:ext cx="12192000" cy="495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imeline">
  <p:cSld name="CUSTOM_14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5000"/>
          </a:blip>
          <a:srcRect b="15196"/>
          <a:stretch/>
        </p:blipFill>
        <p:spPr>
          <a:xfrm>
            <a:off x="0" y="-33175"/>
            <a:ext cx="12192000" cy="6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912641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2"/>
          </p:nvPr>
        </p:nvSpPr>
        <p:spPr>
          <a:xfrm>
            <a:off x="3051620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3"/>
          </p:nvPr>
        </p:nvSpPr>
        <p:spPr>
          <a:xfrm>
            <a:off x="5190600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4"/>
          </p:nvPr>
        </p:nvSpPr>
        <p:spPr>
          <a:xfrm>
            <a:off x="7329580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5"/>
          </p:nvPr>
        </p:nvSpPr>
        <p:spPr>
          <a:xfrm>
            <a:off x="9468559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912650" y="974375"/>
            <a:ext cx="10366800" cy="763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6"/>
          </p:nvPr>
        </p:nvSpPr>
        <p:spPr>
          <a:xfrm>
            <a:off x="912650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7"/>
          </p:nvPr>
        </p:nvSpPr>
        <p:spPr>
          <a:xfrm>
            <a:off x="3051626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8"/>
          </p:nvPr>
        </p:nvSpPr>
        <p:spPr>
          <a:xfrm>
            <a:off x="5190601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9"/>
          </p:nvPr>
        </p:nvSpPr>
        <p:spPr>
          <a:xfrm>
            <a:off x="7329577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3"/>
          </p:nvPr>
        </p:nvSpPr>
        <p:spPr>
          <a:xfrm>
            <a:off x="9468552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9" name="Google Shape;89;p1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876425" y="1981100"/>
            <a:ext cx="5581500" cy="126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876525" y="34389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r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r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r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r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r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r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r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●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○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■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●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○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■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●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○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238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Montserrat Medium"/>
              <a:buChar char="■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prlib.ru/history/619166" TargetMode="External"/><Relationship Id="rId5" Type="http://schemas.openxmlformats.org/officeDocument/2006/relationships/hyperlink" Target="https://ria.ru/20120415/625144217.html" TargetMode="External"/><Relationship Id="rId4" Type="http://schemas.openxmlformats.org/officeDocument/2006/relationships/hyperlink" Target="https://www.culture.ru/persons/9385/petr-stolyp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2640563" y="5280434"/>
            <a:ext cx="5950899" cy="143985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Выполнила: Тимофеева Ильина</a:t>
            </a:r>
            <a:r>
              <a:rPr lang="ru-R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ученица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Г класса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Проверил: учитель истории Филиппов Е.И.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МАОУ Ждановская средняя школа 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2640563" y="1676150"/>
            <a:ext cx="6913984" cy="281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Петр Геннадьевич Столыпин</a:t>
            </a:r>
            <a:endParaRPr sz="7200"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8DA9BB-6928-F4A8-26BE-113BB294C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374" y="4257856"/>
            <a:ext cx="3400373" cy="2462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204B6F-374B-5329-6F13-063046ABA67D}"/>
              </a:ext>
            </a:extLst>
          </p:cNvPr>
          <p:cNvSpPr txBox="1"/>
          <p:nvPr/>
        </p:nvSpPr>
        <p:spPr>
          <a:xfrm>
            <a:off x="10580914" y="4717909"/>
            <a:ext cx="122927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Столыпин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34D61414-F59C-ACB1-EB66-604116664228}"/>
              </a:ext>
            </a:extLst>
          </p:cNvPr>
          <p:cNvSpPr/>
          <p:nvPr/>
        </p:nvSpPr>
        <p:spPr>
          <a:xfrm>
            <a:off x="9554547" y="3540486"/>
            <a:ext cx="2255639" cy="717370"/>
          </a:xfrm>
          <a:prstGeom prst="wedgeEllipseCallout">
            <a:avLst>
              <a:gd name="adj1" fmla="val -19179"/>
              <a:gd name="adj2" fmla="val 80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отдай общину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992275" y="1056675"/>
            <a:ext cx="101535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реформы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992275" y="2729898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о военно-полевых судах</a:t>
            </a:r>
            <a:endParaRPr sz="18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577074" y="2729898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о паспортах для крестьян </a:t>
            </a:r>
            <a:endParaRPr sz="18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3"/>
          </p:nvPr>
        </p:nvSpPr>
        <p:spPr>
          <a:xfrm>
            <a:off x="992274" y="4510638"/>
            <a:ext cx="318784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крестьянам еще не освоенные земли Поволжья и Сибири</a:t>
            </a:r>
            <a:endParaRPr sz="18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4"/>
          </p:nvPr>
        </p:nvSpPr>
        <p:spPr>
          <a:xfrm>
            <a:off x="4577074" y="4510836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Предоставлять в  банке дешевый кредит на 50 лет для выкупа земли у помещиков</a:t>
            </a:r>
            <a:endParaRPr sz="18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title" idx="5"/>
          </p:nvPr>
        </p:nvSpPr>
        <p:spPr>
          <a:xfrm>
            <a:off x="992275" y="2122800"/>
            <a:ext cx="29841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 idx="6"/>
          </p:nvPr>
        </p:nvSpPr>
        <p:spPr>
          <a:xfrm>
            <a:off x="4577074" y="2122800"/>
            <a:ext cx="29841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title" idx="7"/>
          </p:nvPr>
        </p:nvSpPr>
        <p:spPr>
          <a:xfrm>
            <a:off x="992275" y="3903738"/>
            <a:ext cx="29841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title" idx="8"/>
          </p:nvPr>
        </p:nvSpPr>
        <p:spPr>
          <a:xfrm>
            <a:off x="4577074" y="3903738"/>
            <a:ext cx="29841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9"/>
          </p:nvPr>
        </p:nvSpPr>
        <p:spPr>
          <a:xfrm>
            <a:off x="8161874" y="2729898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Законы гражданского равноправия, свободы вероисповедания</a:t>
            </a:r>
            <a:endParaRPr lang="ru-RU" sz="14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3"/>
          </p:nvPr>
        </p:nvSpPr>
        <p:spPr>
          <a:xfrm>
            <a:off x="8161874" y="4510836"/>
            <a:ext cx="2984100" cy="11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 быта рабочих</a:t>
            </a:r>
            <a:endParaRPr sz="16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Google Shape;155;p19"/>
          <p:cNvSpPr txBox="1">
            <a:spLocks noGrp="1"/>
          </p:cNvSpPr>
          <p:nvPr>
            <p:ph type="title" idx="14"/>
          </p:nvPr>
        </p:nvSpPr>
        <p:spPr>
          <a:xfrm>
            <a:off x="8161874" y="2122800"/>
            <a:ext cx="29841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title" idx="15"/>
          </p:nvPr>
        </p:nvSpPr>
        <p:spPr>
          <a:xfrm>
            <a:off x="8161874" y="3903738"/>
            <a:ext cx="29841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4794957" y="1352100"/>
            <a:ext cx="6915300" cy="415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title"/>
          </p:nvPr>
        </p:nvSpPr>
        <p:spPr>
          <a:xfrm>
            <a:off x="4941635" y="1490120"/>
            <a:ext cx="6621943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столыпинских реформ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Google Shape;272;p30"/>
          <p:cNvSpPr txBox="1">
            <a:spLocks noGrp="1"/>
          </p:cNvSpPr>
          <p:nvPr>
            <p:ph type="body" idx="1"/>
          </p:nvPr>
        </p:nvSpPr>
        <p:spPr>
          <a:xfrm>
            <a:off x="4996222" y="3021569"/>
            <a:ext cx="6512768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 пять лет столыпинских реформ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урожайность выросла на четверть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производство мяса — втрое. Увеличились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посевных земель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хлеба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количество закупок сельхозмашин, а 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население каждый год росло на три миллиона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человек. Началось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освоение сибирских и поволжских земель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044932-9417-FEBD-0C52-5353D3013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1" y="1722275"/>
            <a:ext cx="4096139" cy="3413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CD928-E5A2-9BAB-10A6-AC59D3DC6A37}"/>
              </a:ext>
            </a:extLst>
          </p:cNvPr>
          <p:cNvSpPr txBox="1"/>
          <p:nvPr/>
        </p:nvSpPr>
        <p:spPr>
          <a:xfrm>
            <a:off x="1767455" y="1926904"/>
            <a:ext cx="123303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Столыпин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720350" y="1515600"/>
            <a:ext cx="5788500" cy="38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86400" y="1771356"/>
            <a:ext cx="54564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Смерть.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4294967295"/>
          </p:nvPr>
        </p:nvSpPr>
        <p:spPr>
          <a:xfrm>
            <a:off x="886400" y="2570556"/>
            <a:ext cx="54564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чаще идеи Столыпина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 стали получать поддержку 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как у правых, так и у левых. С 1905 по 1911 год на него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покушались 11 раз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 1911 году террорист-анархист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Богров убил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Столыпина в 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Киевском театре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sz="1800"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A8139D-8BB8-B789-3A17-131B98FE0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43" y="1905000"/>
            <a:ext cx="4657725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17933A-EC4D-D88E-57B7-71E6B55447D5}"/>
              </a:ext>
            </a:extLst>
          </p:cNvPr>
          <p:cNvSpPr txBox="1"/>
          <p:nvPr/>
        </p:nvSpPr>
        <p:spPr>
          <a:xfrm>
            <a:off x="8755557" y="1905000"/>
            <a:ext cx="126829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Столыпин</a:t>
            </a:r>
          </a:p>
        </p:txBody>
      </p:sp>
    </p:spTree>
    <p:extLst>
      <p:ext uri="{BB962C8B-B14F-4D97-AF65-F5344CB8AC3E}">
        <p14:creationId xmlns:p14="http://schemas.microsoft.com/office/powerpoint/2010/main" val="323836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552632" y="1040249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Итоги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2"/>
          </p:nvPr>
        </p:nvSpPr>
        <p:spPr>
          <a:xfrm>
            <a:off x="6688083" y="1941325"/>
            <a:ext cx="4961100" cy="280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Проведенные им реформы позволили России в канун первой мировой войны за короткий срок выйти на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пятое место в мире по темпам экономического роста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создать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благоприятный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 для промышленности и предпринимательства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220207" y="1941325"/>
            <a:ext cx="5676740" cy="280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3350" indent="0"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Столыпин вошел в историю как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реформатор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Он провозгласил курс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социально-политических реформ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включавший широкую аграрную реформу, главным содержанием которой было введение частной крестьянской земельной собственности. Под его руководством был разработан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ряд крупных законопроектов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том числе по реформе местного самоуправления, введению всеобщего начального образования, о веротерпимости.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25"/>
          <p:cNvSpPr/>
          <p:nvPr/>
        </p:nvSpPr>
        <p:spPr>
          <a:xfrm>
            <a:off x="5354400" y="233850"/>
            <a:ext cx="1483200" cy="148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5828582" y="606195"/>
            <a:ext cx="534831" cy="763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2"/>
          <p:cNvPicPr preferRelativeResize="0"/>
          <p:nvPr/>
        </p:nvPicPr>
        <p:blipFill rotWithShape="1">
          <a:blip r:embed="rId3">
            <a:alphaModFix amt="20000"/>
          </a:blip>
          <a:srcRect t="8355" b="7249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946865" y="555107"/>
            <a:ext cx="10381989" cy="89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 привет, это группа </a:t>
            </a:r>
            <a:r>
              <a:rPr lang="ru-RU" sz="3200" b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полматери</a:t>
            </a:r>
            <a:r>
              <a:rPr lang="ru-RU" sz="32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это две тысячи д-девятнадцатый год, мне 17 лет… </a:t>
            </a:r>
            <a:endParaRPr sz="3200"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Google Shape;327;p32"/>
          <p:cNvSpPr txBox="1">
            <a:spLocks noGrp="1"/>
          </p:cNvSpPr>
          <p:nvPr>
            <p:ph type="body" idx="1"/>
          </p:nvPr>
        </p:nvSpPr>
        <p:spPr>
          <a:xfrm>
            <a:off x="413657" y="2668615"/>
            <a:ext cx="7128588" cy="198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https://www.culture.ru/persons/9385/petr-stolypin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https://ria.ru/20120415/625144217.html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https://www.prlib.ru/history/619166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25F18-6E8B-8EEF-C764-3BB39D30B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237" y="1878751"/>
            <a:ext cx="3446106" cy="4594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B398A0-CF77-91B5-B74E-B003DAD9B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2424" y="0"/>
            <a:ext cx="10691076" cy="6858000"/>
          </a:xfrm>
          <a:prstGeom prst="rect">
            <a:avLst/>
          </a:prstGeom>
        </p:spPr>
      </p:pic>
      <p:sp>
        <p:nvSpPr>
          <p:cNvPr id="137" name="Google Shape;137;p18"/>
          <p:cNvSpPr/>
          <p:nvPr/>
        </p:nvSpPr>
        <p:spPr>
          <a:xfrm>
            <a:off x="4068146" y="1352100"/>
            <a:ext cx="7781732" cy="415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436571" y="1431600"/>
            <a:ext cx="7044883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Пётр Столыпин</a:t>
            </a:r>
            <a:endParaRPr sz="6600"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4436571" y="3012520"/>
            <a:ext cx="7044883" cy="18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апреля 1862 года родился Петр Аркадьевич Столыпин (1862-1911), российский государственный деятель, министр внутренних дел и председатель Совета министров Российской империи </a:t>
            </a:r>
            <a:endParaRPr sz="20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F724BE45-97E9-D03C-FF45-6A1B804E0500}"/>
              </a:ext>
            </a:extLst>
          </p:cNvPr>
          <p:cNvSpPr/>
          <p:nvPr/>
        </p:nvSpPr>
        <p:spPr>
          <a:xfrm>
            <a:off x="2168355" y="784622"/>
            <a:ext cx="2006082" cy="382555"/>
          </a:xfrm>
          <a:prstGeom prst="wedgeEllipseCallout">
            <a:avLst>
              <a:gd name="adj1" fmla="val -50135"/>
              <a:gd name="adj2" fmla="val 94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Либерал…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FC272-6166-ED36-7775-FD7CC40074BA}"/>
              </a:ext>
            </a:extLst>
          </p:cNvPr>
          <p:cNvSpPr txBox="1"/>
          <p:nvPr/>
        </p:nvSpPr>
        <p:spPr>
          <a:xfrm>
            <a:off x="1942393" y="3636882"/>
            <a:ext cx="122900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Столыпин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1784250" y="1316425"/>
            <a:ext cx="8623500" cy="763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Детство</a:t>
            </a:r>
            <a:endParaRPr sz="5400"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1784250" y="2541034"/>
            <a:ext cx="8623500" cy="25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Петр Столыпин родился в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дворянской 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семье в 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Германии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Его отец был военным, поэтому семье приходилось часто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переезжать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Начальное образование Петр Столыпин получил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 дому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 12 лет он поступил во второй класс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Виленской гимназии 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1879 юноша поступил в седьмой класс </a:t>
            </a:r>
            <a:r>
              <a:rPr lang="ru-RU" sz="1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Орловской мужской гимназии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6371327" y="802978"/>
            <a:ext cx="5497212" cy="3983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title" idx="4294967295"/>
          </p:nvPr>
        </p:nvSpPr>
        <p:spPr>
          <a:xfrm>
            <a:off x="6423386" y="1013691"/>
            <a:ext cx="5393094" cy="3562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Окончив гимназию в 1881 году, Петр Столыпин вопреки дворянской традиции выбрал не военную службу, а поступил на</a:t>
            </a:r>
            <a:r>
              <a:rPr lang="ru-RU" sz="2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физико-математическое отделение Петербургского университета</a:t>
            </a:r>
            <a:r>
              <a:rPr lang="ru-RU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Юноша учился прилежно, поэтому по окончании учебы Совет Петербургского университета утвердил его «</a:t>
            </a:r>
            <a:r>
              <a:rPr lang="ru-RU" sz="2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кандидатом физико-математического факультета</a:t>
            </a:r>
            <a:r>
              <a:rPr lang="ru-RU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sz="54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4294967295"/>
          </p:nvPr>
        </p:nvSpPr>
        <p:spPr>
          <a:xfrm>
            <a:off x="783150" y="5591880"/>
            <a:ext cx="10625700" cy="926284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 тому же Столыпин получил 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чин коллежского секретаря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соответствовал 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классу в Табели о рангах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хотя обычно выпускники заканчивали университет в чине XIV и очень редко XII класса.</a:t>
            </a:r>
            <a:endParaRPr sz="1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5284FB-ECC9-8F9D-13C6-DF6442CC0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491" y="184995"/>
            <a:ext cx="4382885" cy="5219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CFEFA-E5B7-4545-58D6-55F42BB9E544}"/>
              </a:ext>
            </a:extLst>
          </p:cNvPr>
          <p:cNvSpPr txBox="1"/>
          <p:nvPr/>
        </p:nvSpPr>
        <p:spPr>
          <a:xfrm>
            <a:off x="2334638" y="3628417"/>
            <a:ext cx="1027845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Столыпин</a:t>
            </a: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C518E29E-6EE0-AFCA-6C6D-E560EEE05FCD}"/>
              </a:ext>
            </a:extLst>
          </p:cNvPr>
          <p:cNvSpPr/>
          <p:nvPr/>
        </p:nvSpPr>
        <p:spPr>
          <a:xfrm>
            <a:off x="3988020" y="339836"/>
            <a:ext cx="2219082" cy="926284"/>
          </a:xfrm>
          <a:prstGeom prst="wedgeEllipseCallout">
            <a:avLst>
              <a:gd name="adj1" fmla="val -50282"/>
              <a:gd name="adj2" fmla="val 37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матанализ интереснее геометрии!!!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912650" y="974375"/>
            <a:ext cx="103668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Таймлайн</a:t>
            </a: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жизни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7"/>
          </p:nvPr>
        </p:nvSpPr>
        <p:spPr>
          <a:xfrm>
            <a:off x="3005153" y="2952874"/>
            <a:ext cx="1914626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окончил университет и получил диплом степени кандидата физико-математического факультета.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8"/>
          </p:nvPr>
        </p:nvSpPr>
        <p:spPr>
          <a:xfrm>
            <a:off x="5190601" y="2952874"/>
            <a:ext cx="1857263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зачислен на службу в департамент земледелия Министерства государственных имуществ.</a:t>
            </a:r>
            <a:endParaRPr sz="18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9"/>
          </p:nvPr>
        </p:nvSpPr>
        <p:spPr>
          <a:xfrm>
            <a:off x="7329577" y="2952874"/>
            <a:ext cx="1810800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занял пост губернатора Гродно. Здесь защищал идею хуторских хозяйств по немецкому образцу.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6"/>
          </p:nvPr>
        </p:nvSpPr>
        <p:spPr>
          <a:xfrm>
            <a:off x="912650" y="2952874"/>
            <a:ext cx="1810800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 службу в Министерстве внутренних дел.</a:t>
            </a:r>
            <a:endParaRPr sz="18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13"/>
          </p:nvPr>
        </p:nvSpPr>
        <p:spPr>
          <a:xfrm>
            <a:off x="9370177" y="2947944"/>
            <a:ext cx="2227774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получил назначение в неспокойную губернию - Саратовскую. В 1905 стала очагом крестьянского движения, которое было подавлено.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1137000" y="1869006"/>
            <a:ext cx="1351200" cy="135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3286866" y="1869006"/>
            <a:ext cx="1351200" cy="135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5444996" y="1869006"/>
            <a:ext cx="1351200" cy="135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7578458" y="1869006"/>
            <a:ext cx="1351200" cy="135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9808464" y="1862097"/>
            <a:ext cx="1351200" cy="135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1"/>
          </p:nvPr>
        </p:nvSpPr>
        <p:spPr>
          <a:xfrm>
            <a:off x="907200" y="224115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1884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ubTitle" idx="2"/>
          </p:nvPr>
        </p:nvSpPr>
        <p:spPr>
          <a:xfrm>
            <a:off x="3100813" y="224115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1885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Google Shape;256;p29"/>
          <p:cNvSpPr txBox="1">
            <a:spLocks noGrp="1"/>
          </p:cNvSpPr>
          <p:nvPr>
            <p:ph type="subTitle" idx="3"/>
          </p:nvPr>
        </p:nvSpPr>
        <p:spPr>
          <a:xfrm>
            <a:off x="5190591" y="2238499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1886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Google Shape;257;p29"/>
          <p:cNvSpPr txBox="1">
            <a:spLocks noGrp="1"/>
          </p:cNvSpPr>
          <p:nvPr>
            <p:ph type="subTitle" idx="4"/>
          </p:nvPr>
        </p:nvSpPr>
        <p:spPr>
          <a:xfrm>
            <a:off x="7329577" y="2238499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1902</a:t>
            </a:r>
            <a:r>
              <a:rPr lang="ru-RU" dirty="0"/>
              <a:t> 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subTitle" idx="5"/>
          </p:nvPr>
        </p:nvSpPr>
        <p:spPr>
          <a:xfrm>
            <a:off x="9578664" y="2282911"/>
            <a:ext cx="1810800" cy="56248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1903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/>
          <p:nvPr/>
        </p:nvSpPr>
        <p:spPr>
          <a:xfrm>
            <a:off x="320045" y="297815"/>
            <a:ext cx="6915300" cy="6354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title"/>
          </p:nvPr>
        </p:nvSpPr>
        <p:spPr>
          <a:xfrm>
            <a:off x="320045" y="205273"/>
            <a:ext cx="6915299" cy="99291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Саратовская губерния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body" idx="1"/>
          </p:nvPr>
        </p:nvSpPr>
        <p:spPr>
          <a:xfrm>
            <a:off x="401216" y="1063756"/>
            <a:ext cx="6834127" cy="54964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1903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г. Петра Аркадьевича перевели на должность главы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Саратовской губернии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Назначение саратовским губернатором являлось повышением по службе и свидетельствовало о признании его заслуг. При Столыпине в Саратове состоялась торжественная закладка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Мариинской женской гимназии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строились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учебные заведения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больницы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началось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асфальтирование саратовских улиц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водопровода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устройство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газового освещения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телефонной сети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 посту губернатора ярко проявились такие качества Столыпина, как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твёрдая воля 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решительность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подавлении разного рода эксцессов экстремистского толка, а также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личное мужество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проявленное им в сложных политических ситуациях.</a:t>
            </a:r>
            <a:endParaRPr sz="20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634781-F5F1-76E6-FBB9-8CC0FDF35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810" y="1913948"/>
            <a:ext cx="4174974" cy="3479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40D6B-72B5-7BC8-CCCA-79CBE87912EC}"/>
              </a:ext>
            </a:extLst>
          </p:cNvPr>
          <p:cNvSpPr txBox="1"/>
          <p:nvPr/>
        </p:nvSpPr>
        <p:spPr>
          <a:xfrm>
            <a:off x="9106677" y="4628050"/>
            <a:ext cx="1351652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Столыпин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4E8F8D1C-8346-D9F0-1CB5-B0901BD735D0}"/>
              </a:ext>
            </a:extLst>
          </p:cNvPr>
          <p:cNvSpPr/>
          <p:nvPr/>
        </p:nvSpPr>
        <p:spPr>
          <a:xfrm>
            <a:off x="8276253" y="496458"/>
            <a:ext cx="3514531" cy="1428756"/>
          </a:xfrm>
          <a:prstGeom prst="wedgeEllipseCallout">
            <a:avLst>
              <a:gd name="adj1" fmla="val -29860"/>
              <a:gd name="adj2" fmla="val 64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Э, вы </a:t>
            </a:r>
            <a:r>
              <a:rPr lang="ru-RU" sz="18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чо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своем Саратове совсем охренели!!!! А ну перестали бунтовать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720350" y="1515600"/>
            <a:ext cx="5788500" cy="38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86400" y="1678050"/>
            <a:ext cx="54564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Новая глава жизни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4294967295"/>
          </p:nvPr>
        </p:nvSpPr>
        <p:spPr>
          <a:xfrm>
            <a:off x="886400" y="2653668"/>
            <a:ext cx="54564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Административный талант Столыпина был замечен императором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Николаем II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дважды выразил ему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личную благодарность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проявленное усердие. В апреле 1906 г. Столыпин был назначен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министром внутренних дел.</a:t>
            </a:r>
            <a:endParaRPr sz="2000"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9E7178-8BD0-4C1A-84BB-2A1CC5CB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3" y="1317152"/>
            <a:ext cx="4846865" cy="4223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34CE97-33EA-BD0A-EF83-7A956C08A491}"/>
              </a:ext>
            </a:extLst>
          </p:cNvPr>
          <p:cNvSpPr txBox="1"/>
          <p:nvPr/>
        </p:nvSpPr>
        <p:spPr>
          <a:xfrm>
            <a:off x="8454703" y="393822"/>
            <a:ext cx="344610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Николай </a:t>
            </a:r>
            <a:r>
              <a:rPr lang="en-US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когда увидел крутого мужика, который сможет управлять вместо него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2199000" y="1005993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министре внутренних дел</a:t>
            </a:r>
            <a:endParaRPr b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1696616" y="2143704"/>
            <a:ext cx="8798768" cy="224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3350" indent="0">
              <a:buNone/>
            </a:pP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 в то время отвечал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почти за все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за поддержание полицейского порядка, бесперебойную работу почты и телеграфа и достоверность статистики. Министерство внутренних дел обеспечивало население продовольствием, следило за строительством, ведало пожарной частью и местными судами.</a:t>
            </a:r>
          </a:p>
          <a:p>
            <a:pPr marL="133350" indent="0">
              <a:buNone/>
            </a:pP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Переживший к тому времени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революцию и четыре покушения 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Столыпин 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пытался отказаться 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 должности, ведь двух предыдущих министров убили террористы, но </a:t>
            </a:r>
            <a:r>
              <a:rPr lang="ru-RU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 смог</a:t>
            </a:r>
            <a:r>
              <a:rPr lang="ru-RU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22"/>
          <p:cNvSpPr/>
          <p:nvPr/>
        </p:nvSpPr>
        <p:spPr>
          <a:xfrm>
            <a:off x="10111200" y="360600"/>
            <a:ext cx="1351200" cy="135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10598625" y="683663"/>
            <a:ext cx="451589" cy="6446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314704" y="1848600"/>
            <a:ext cx="11532636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Вчера судьба моя решилась! Я министр внутренних дел в стране окровавленной, потрясенной, представляющей из себя шестую часть шара, и это в одну из самых трудных исторических минут, повторяющихся раз в тысячу лет. &lt;…&gt; Я сказал Государю, что умоляю избавить меня от ужаса нового положения. &lt;…&gt; Пойду только, если он мне прикажет, как Государь, так как обязан отдать и жизнь ему. &lt;…&gt; Он [Государь] секунду помолчал и сказал: «Приказываю, знаю, что это самоотвержение»</a:t>
            </a:r>
            <a:endParaRPr sz="2800" i="1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―</a:t>
            </a:r>
            <a:r>
              <a:rPr lang="ru-RU" sz="2800" dirty="0">
                <a:solidFill>
                  <a:schemeClr val="bg2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Петр Столыпин</a:t>
            </a:r>
            <a:endParaRPr sz="2800" dirty="0">
              <a:solidFill>
                <a:schemeClr val="bg2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5339422" y="108150"/>
            <a:ext cx="1483200" cy="148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24"/>
          <p:cNvGrpSpPr/>
          <p:nvPr/>
        </p:nvGrpSpPr>
        <p:grpSpPr>
          <a:xfrm rot="10800000">
            <a:off x="5635701" y="491556"/>
            <a:ext cx="920598" cy="716087"/>
            <a:chOff x="5128029" y="2819400"/>
            <a:chExt cx="2023291" cy="1573817"/>
          </a:xfrm>
        </p:grpSpPr>
        <p:sp>
          <p:nvSpPr>
            <p:cNvPr id="195" name="Google Shape;195;p24"/>
            <p:cNvSpPr/>
            <p:nvPr/>
          </p:nvSpPr>
          <p:spPr>
            <a:xfrm rot="10800000">
              <a:off x="5128029" y="2819400"/>
              <a:ext cx="978590" cy="157381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 dirty="0">
                  <a:ln>
                    <a:noFill/>
                  </a:ln>
                  <a:solidFill>
                    <a:schemeClr val="accent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</a:t>
              </a:r>
            </a:p>
          </p:txBody>
        </p:sp>
        <p:sp>
          <p:nvSpPr>
            <p:cNvPr id="196" name="Google Shape;196;p24"/>
            <p:cNvSpPr/>
            <p:nvPr/>
          </p:nvSpPr>
          <p:spPr>
            <a:xfrm rot="10800000">
              <a:off x="6172729" y="2819400"/>
              <a:ext cx="978591" cy="157381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 dirty="0">
                  <a:ln>
                    <a:noFill/>
                  </a:ln>
                  <a:solidFill>
                    <a:schemeClr val="accent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B5C4C7"/>
      </a:accent1>
      <a:accent2>
        <a:srgbClr val="E6DCD2"/>
      </a:accent2>
      <a:accent3>
        <a:srgbClr val="FFFFFF"/>
      </a:accent3>
      <a:accent4>
        <a:srgbClr val="434343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858</Words>
  <Application>Microsoft Office PowerPoint</Application>
  <PresentationFormat>Широкоэкранный</PresentationFormat>
  <Paragraphs>74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Tahoma</vt:lpstr>
      <vt:lpstr>Arial</vt:lpstr>
      <vt:lpstr>Alice</vt:lpstr>
      <vt:lpstr>Rozha One</vt:lpstr>
      <vt:lpstr>Montserrat Medium</vt:lpstr>
      <vt:lpstr>Calibri</vt:lpstr>
      <vt:lpstr>Aldrich</vt:lpstr>
      <vt:lpstr>Abril Fatface</vt:lpstr>
      <vt:lpstr>SlidesMania</vt:lpstr>
      <vt:lpstr>Петр Геннадьевич Столыпин</vt:lpstr>
      <vt:lpstr>Пётр Столыпин</vt:lpstr>
      <vt:lpstr>Детство</vt:lpstr>
      <vt:lpstr>Окончив гимназию в 1881 году, Петр Столыпин вопреки дворянской традиции выбрал не военную службу, а поступил на физико-математическое отделение Петербургского университета. Юноша учился прилежно, поэтому по окончании учебы Совет Петербургского университета утвердил его «кандидатом физико-математического факультета».</vt:lpstr>
      <vt:lpstr>Таймлайн жизни</vt:lpstr>
      <vt:lpstr>Саратовская губерния</vt:lpstr>
      <vt:lpstr>Новая глава жизни</vt:lpstr>
      <vt:lpstr>О министре внутренних дел</vt:lpstr>
      <vt:lpstr>Вчера судьба моя решилась! Я министр внутренних дел в стране окровавленной, потрясенной, представляющей из себя шестую часть шара, и это в одну из самых трудных исторических минут, повторяющихся раз в тысячу лет. &lt;…&gt; Я сказал Государю, что умоляю избавить меня от ужаса нового положения. &lt;…&gt; Пойду только, если он мне прикажет, как Государь, так как обязан отдать и жизнь ему. &lt;…&gt; Он [Государь] секунду помолчал и сказал: «Приказываю, знаю, что это самоотвержение»</vt:lpstr>
      <vt:lpstr>Основные реформы</vt:lpstr>
      <vt:lpstr>Итоги столыпинских реформ</vt:lpstr>
      <vt:lpstr>Смерть.</vt:lpstr>
      <vt:lpstr> Итоги</vt:lpstr>
      <vt:lpstr>Всем привет, это группа полматери, это две тысячи д-девятнадцатый год, мне 17 лет…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Геннадьевич Столыпин</dc:title>
  <dc:creator>Общее</dc:creator>
  <cp:lastModifiedBy>Анна Филиппова</cp:lastModifiedBy>
  <cp:revision>2</cp:revision>
  <dcterms:modified xsi:type="dcterms:W3CDTF">2024-01-13T13:35:59Z</dcterms:modified>
</cp:coreProperties>
</file>